
<file path=[Content_Types].xml><?xml version="1.0" encoding="utf-8"?>
<Types xmlns="http://schemas.openxmlformats.org/package/2006/content-types">
  <Default Extension="bmp" ContentType="image/bmp"/>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55" r:id="rId18"/>
    <p:sldId id="556" r:id="rId19"/>
    <p:sldId id="558" r:id="rId20"/>
    <p:sldId id="283" r:id="rId21"/>
    <p:sldId id="258" r:id="rId22"/>
    <p:sldId id="563" r:id="rId23"/>
    <p:sldId id="260" r:id="rId24"/>
    <p:sldId id="261" r:id="rId25"/>
    <p:sldId id="262" r:id="rId26"/>
    <p:sldId id="263" r:id="rId27"/>
    <p:sldId id="569" r:id="rId28"/>
    <p:sldId id="571" r:id="rId29"/>
    <p:sldId id="296" r:id="rId30"/>
    <p:sldId id="278" r:id="rId31"/>
    <p:sldId id="282" r:id="rId32"/>
    <p:sldId id="279" r:id="rId33"/>
    <p:sldId id="570" r:id="rId34"/>
    <p:sldId id="559" r:id="rId3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55"/>
            <p14:sldId id="556"/>
            <p14:sldId id="558"/>
            <p14:sldId id="283"/>
            <p14:sldId id="258"/>
            <p14:sldId id="563"/>
            <p14:sldId id="260"/>
            <p14:sldId id="261"/>
            <p14:sldId id="262"/>
            <p14:sldId id="263"/>
            <p14:sldId id="569"/>
            <p14:sldId id="571"/>
            <p14:sldId id="296"/>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48" autoAdjust="0"/>
    <p:restoredTop sz="65411" autoAdjust="0"/>
  </p:normalViewPr>
  <p:slideViewPr>
    <p:cSldViewPr snapToGrid="0">
      <p:cViewPr varScale="1">
        <p:scale>
          <a:sx n="31" d="100"/>
          <a:sy n="31" d="100"/>
        </p:scale>
        <p:origin x="1800" y="208"/>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bmp>
</file>

<file path=ppt/media/image2.png>
</file>

<file path=ppt/media/image3.png>
</file>

<file path=ppt/media/image4.png>
</file>

<file path=ppt/media/image5.png>
</file>

<file path=ppt/media/image6.png>
</file>

<file path=ppt/media/image7.t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endParaRPr lang="en-US" dirty="0"/>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mock a single method of a class, object or module, use </a:t>
            </a:r>
            <a:r>
              <a:rPr lang="en-US" dirty="0" err="1"/>
              <a:t>jest.spyon</a:t>
            </a:r>
            <a:r>
              <a:rPr lang="en-US" dirty="0"/>
              <a:t>.  In this example, we will spy on *all* calls to the method “get” of the “</a:t>
            </a:r>
            <a:r>
              <a:rPr lang="en-US" dirty="0" err="1"/>
              <a:t>axios</a:t>
            </a:r>
            <a:r>
              <a:rPr lang="en-US" dirty="0"/>
              <a:t>” module imported in this file. &lt;read slide&gt;</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But this doesn’t do quite what we want, because it still runs the underlying </a:t>
            </a:r>
            <a:r>
              <a:rPr lang="en-US" dirty="0" err="1"/>
              <a:t>axios</a:t>
            </a:r>
            <a:r>
              <a:rPr lang="en-US" dirty="0"/>
              <a:t> call. Recall that the default behavior of a spy is to just remember what it sees, and the method under test has its normal behavior </a:t>
            </a:r>
          </a:p>
        </p:txBody>
      </p:sp>
    </p:spTree>
    <p:extLst>
      <p:ext uri="{BB962C8B-B14F-4D97-AF65-F5344CB8AC3E}">
        <p14:creationId xmlns:p14="http://schemas.microsoft.com/office/powerpoint/2010/main" val="2934148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we can add a mock response to the spy.  This will replace the original method in </a:t>
            </a:r>
            <a:r>
              <a:rPr lang="en-US" b="1" dirty="0" err="1"/>
              <a:t>axios</a:t>
            </a:r>
            <a:r>
              <a:rPr lang="en-US" dirty="0"/>
              <a:t>.  </a:t>
            </a:r>
            <a:r>
              <a:rPr lang="en-US" b="0" dirty="0"/>
              <a:t>All calls to </a:t>
            </a:r>
            <a:r>
              <a:rPr lang="en-US" b="0" dirty="0" err="1"/>
              <a:t>axios.get</a:t>
            </a:r>
            <a:r>
              <a:rPr lang="en-US" b="0" dirty="0"/>
              <a:t> will now run our mock, no matter where the call is.</a:t>
            </a:r>
          </a:p>
          <a:p>
            <a:endParaRPr lang="en-US" b="0" dirty="0"/>
          </a:p>
          <a:p>
            <a:r>
              <a:rPr lang="en-US" b="0" dirty="0"/>
              <a:t>Here we’ve supplied echo with the input 43, but we expect it to return 777 (and it does).   This is different from what the real http call would return.   So we know, among other things, that </a:t>
            </a:r>
            <a:r>
              <a:rPr lang="en-US" b="1" dirty="0"/>
              <a:t>httpbin.org </a:t>
            </a:r>
            <a:r>
              <a:rPr lang="en-US" b="0" dirty="0"/>
              <a:t>never got called.  In this way, we could create a mock mail server or mock database.</a:t>
            </a:r>
            <a:endParaRPr lang="en-US" dirty="0"/>
          </a:p>
        </p:txBody>
      </p:sp>
    </p:spTree>
    <p:extLst>
      <p:ext uri="{BB962C8B-B14F-4D97-AF65-F5344CB8AC3E}">
        <p14:creationId xmlns:p14="http://schemas.microsoft.com/office/powerpoint/2010/main" val="1572744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this test to work, we need to know not only that echo returns its argument, but that </a:t>
            </a:r>
          </a:p>
          <a:p>
            <a:pPr marL="457200" indent="-457200">
              <a:buAutoNum type="alphaLcParenBoth"/>
            </a:pPr>
            <a:r>
              <a:rPr lang="en-US" dirty="0"/>
              <a:t>It calls </a:t>
            </a:r>
            <a:r>
              <a:rPr lang="en-US" dirty="0" err="1"/>
              <a:t>axios.get</a:t>
            </a:r>
            <a:r>
              <a:rPr lang="en-US" dirty="0"/>
              <a:t> to do so, and</a:t>
            </a:r>
          </a:p>
          <a:p>
            <a:pPr marL="457200" indent="-457200">
              <a:buAutoNum type="alphaLcParenBoth"/>
            </a:pPr>
            <a:r>
              <a:rPr lang="en-US" dirty="0"/>
              <a:t>It calls </a:t>
            </a:r>
            <a:r>
              <a:rPr lang="en-US" dirty="0" err="1"/>
              <a:t>axios.get</a:t>
            </a:r>
            <a:r>
              <a:rPr lang="en-US" dirty="0"/>
              <a:t> with that particular query.</a:t>
            </a:r>
          </a:p>
          <a:p>
            <a:pPr marL="457200" indent="-457200">
              <a:buAutoNum type="alphaLcParenBoth"/>
            </a:pPr>
            <a:endParaRPr lang="en-US" dirty="0"/>
          </a:p>
          <a:p>
            <a:pPr marL="0" indent="0">
              <a:buNone/>
            </a:pPr>
            <a:r>
              <a:rPr lang="en-US" dirty="0"/>
              <a:t>Neither of these is part of what we usually consider to be the interface of echo.</a:t>
            </a:r>
          </a:p>
          <a:p>
            <a:pPr marL="0" indent="0">
              <a:buNone/>
            </a:pPr>
            <a:endParaRPr lang="en-US" dirty="0"/>
          </a:p>
          <a:p>
            <a:pPr marL="0" indent="0">
              <a:buNone/>
            </a:pPr>
            <a:r>
              <a:rPr lang="en-US" dirty="0"/>
              <a:t>In practice, the best way to reduce this coupling is to build the mocks around the interface that you control. In this case, that would be the “echo” interface – to test clients of the echo interface, it would be preferable to mock the echo function (the interface that we designed), rather than to mock </a:t>
            </a:r>
            <a:r>
              <a:rPr lang="en-US" dirty="0" err="1"/>
              <a:t>axios</a:t>
            </a:r>
            <a:r>
              <a:rPr lang="en-US" dirty="0"/>
              <a:t> (the interface that echo happens to use)</a:t>
            </a:r>
          </a:p>
        </p:txBody>
      </p:sp>
    </p:spTree>
    <p:extLst>
      <p:ext uri="{BB962C8B-B14F-4D97-AF65-F5344CB8AC3E}">
        <p14:creationId xmlns:p14="http://schemas.microsoft.com/office/powerpoint/2010/main" val="943930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a:p>
            <a:r>
              <a:rPr lang="en-US" dirty="0"/>
              <a:t>======sidebar on </a:t>
            </a:r>
            <a:r>
              <a:rPr lang="en-US" dirty="0" err="1"/>
              <a:t>covey.town</a:t>
            </a:r>
            <a:r>
              <a:rPr lang="en-US" dirty="0"/>
              <a:t> tests=====</a:t>
            </a:r>
          </a:p>
          <a:p>
            <a:r>
              <a:rPr lang="en-US" dirty="0"/>
              <a:t>I looked through quite a few of the tests in </a:t>
            </a:r>
            <a:r>
              <a:rPr lang="en-US" dirty="0" err="1"/>
              <a:t>Covey.Town</a:t>
            </a:r>
            <a:r>
              <a:rPr lang="en-US" dirty="0"/>
              <a:t>, and unfortunately I do not think that they would be good examples here. The entire test suite is derived from the </a:t>
            </a:r>
            <a:r>
              <a:rPr lang="en-US" dirty="0" err="1"/>
              <a:t>autograders</a:t>
            </a:r>
            <a:r>
              <a:rPr lang="en-US" dirty="0"/>
              <a:t> - these tests are not really representative of the tests that one might write if they were simply trying to create a good test suite. For example: we check for the absence of side effects. We also have way more "unit" tests (checking a single method) as opposed to "small integration" tests (checking a few methods) because we need to assign points at that level of granularity. These unit tests make use of some pretty gross mocks that I would are anti-patterns: in some cases, there is more implementation to support the mocks than there is for the production </a:t>
            </a:r>
            <a:r>
              <a:rPr lang="en-US"/>
              <a:t>code.</a:t>
            </a:r>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endParaRPr lang="en-US" dirty="0"/>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tests get to be any bigger than “small”, they may become flaky.</a:t>
            </a:r>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2/13/24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bmp"/><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Jon Bell, 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t>© 202</a:t>
            </a:r>
            <a:r>
              <a:rPr lang="en-US"/>
              <a:t>3</a:t>
            </a:r>
            <a:r>
              <a:t> </a:t>
            </a:r>
            <a:r>
              <a:rPr dirty="0"/>
              <a:t>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2942179"/>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mock&lt;</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19"/>
            <a:ext cx="21031199" cy="8702677"/>
          </a:xfrm>
        </p:spPr>
        <p:txBody>
          <a:bodyPr/>
          <a:lstStyle/>
          <a:p>
            <a:r>
              <a:rPr lang="en-US" dirty="0"/>
              <a:t>Syntax: </a:t>
            </a:r>
            <a:r>
              <a:rPr lang="en-US" dirty="0" err="1"/>
              <a:t>jest.spyOn</a:t>
            </a:r>
            <a:r>
              <a:rPr lang="en-US" dirty="0"/>
              <a:t>(object, </a:t>
            </a:r>
            <a:r>
              <a:rPr lang="en-US" dirty="0" err="1"/>
              <a:t>methodName</a:t>
            </a:r>
            <a:r>
              <a:rPr lang="en-US" dirty="0"/>
              <a:t>)</a:t>
            </a:r>
          </a:p>
          <a:p>
            <a:r>
              <a:rPr lang="en-US" dirty="0"/>
              <a:t>Example from last slide:</a:t>
            </a:r>
            <a:br>
              <a:rPr lang="en-US" dirty="0"/>
            </a:br>
            <a:br>
              <a:rPr lang="en-US" dirty="0"/>
            </a:br>
            <a:br>
              <a:rPr lang="en-US" dirty="0"/>
            </a:br>
            <a:endParaRPr lang="en-US" dirty="0"/>
          </a:p>
          <a:p>
            <a:r>
              <a:rPr lang="en-US" dirty="0"/>
              <a:t>You can specify </a:t>
            </a:r>
            <a:r>
              <a:rPr lang="en-US" i="1" dirty="0"/>
              <a:t>any</a:t>
            </a:r>
            <a:r>
              <a:rPr lang="en-US" dirty="0"/>
              <a:t> object, and </a:t>
            </a:r>
            <a:r>
              <a:rPr lang="en-US" i="1" dirty="0"/>
              <a:t>any</a:t>
            </a:r>
            <a:r>
              <a:rPr lang="en-US" dirty="0"/>
              <a:t> method name (even private methods)</a:t>
            </a:r>
          </a:p>
          <a:p>
            <a:r>
              <a:rPr lang="en-US" dirty="0"/>
              <a:t>Spy on objects </a:t>
            </a:r>
            <a:r>
              <a:rPr lang="en-US" i="1" dirty="0"/>
              <a:t>or</a:t>
            </a:r>
            <a:r>
              <a:rPr lang="en-US" dirty="0"/>
              <a:t> entire modules</a:t>
            </a:r>
          </a:p>
          <a:p>
            <a:r>
              <a:rPr lang="en-US" dirty="0"/>
              <a:t>The spy intercepts </a:t>
            </a:r>
            <a:r>
              <a:rPr lang="en-US" i="1" dirty="0"/>
              <a:t>all</a:t>
            </a:r>
            <a:r>
              <a:rPr lang="en-US" dirty="0"/>
              <a:t> calls to that method of that object or module</a:t>
            </a:r>
          </a:p>
        </p:txBody>
      </p:sp>
      <p:sp>
        <p:nvSpPr>
          <p:cNvPr id="8" name="TextBox 7">
            <a:extLst>
              <a:ext uri="{FF2B5EF4-FFF2-40B4-BE49-F238E27FC236}">
                <a16:creationId xmlns:a16="http://schemas.microsoft.com/office/drawing/2014/main" id="{516DCFD7-EBE9-F5D7-DB03-32C532E417BB}"/>
              </a:ext>
            </a:extLst>
          </p:cNvPr>
          <p:cNvSpPr txBox="1"/>
          <p:nvPr/>
        </p:nvSpPr>
        <p:spPr>
          <a:xfrm>
            <a:off x="931719" y="5103674"/>
            <a:ext cx="23452281" cy="175432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600" dirty="0">
                <a:solidFill>
                  <a:srgbClr val="0033B3"/>
                </a:solidFill>
                <a:effectLst/>
                <a:latin typeface="Consolas" panose="020B0609020204030204" pitchFamily="49" charset="0"/>
                <a:cs typeface="Consolas" panose="020B0609020204030204" pitchFamily="49" charset="0"/>
              </a:rPr>
              <a:t>const </a:t>
            </a:r>
            <a:r>
              <a:rPr lang="en-US" sz="3600" dirty="0">
                <a:solidFill>
                  <a:srgbClr val="248F8F"/>
                </a:solidFill>
                <a:effectLst/>
                <a:latin typeface="Consolas" panose="020B0609020204030204" pitchFamily="49" charset="0"/>
                <a:cs typeface="Consolas" panose="020B0609020204030204" pitchFamily="49" charset="0"/>
              </a:rPr>
              <a:t>clock1 </a:t>
            </a:r>
            <a:r>
              <a:rPr lang="en-US" sz="3600" dirty="0">
                <a:solidFill>
                  <a:srgbClr val="080808"/>
                </a:solidFill>
                <a:effectLst/>
                <a:latin typeface="Consolas" panose="020B0609020204030204" pitchFamily="49" charset="0"/>
                <a:cs typeface="Consolas" panose="020B0609020204030204" pitchFamily="49" charset="0"/>
              </a:rPr>
              <a:t>= </a:t>
            </a:r>
            <a:r>
              <a:rPr lang="en-US" sz="3600" dirty="0">
                <a:solidFill>
                  <a:srgbClr val="0033B3"/>
                </a:solidFill>
                <a:effectLst/>
                <a:latin typeface="Consolas" panose="020B0609020204030204" pitchFamily="49" charset="0"/>
                <a:cs typeface="Consolas" panose="020B0609020204030204" pitchFamily="49" charset="0"/>
              </a:rPr>
              <a:t>new </a:t>
            </a:r>
            <a:r>
              <a:rPr lang="en-US" sz="3600" dirty="0" err="1">
                <a:solidFill>
                  <a:srgbClr val="080808"/>
                </a:solidFill>
                <a:effectLst/>
                <a:latin typeface="Consolas" panose="020B0609020204030204" pitchFamily="49" charset="0"/>
                <a:cs typeface="Consolas" panose="020B0609020204030204" pitchFamily="49" charset="0"/>
              </a:rPr>
              <a:t>ProducerClock</a:t>
            </a:r>
            <a:r>
              <a:rPr lang="en-US" sz="3600" dirty="0">
                <a:solidFill>
                  <a:srgbClr val="080808"/>
                </a:solidFill>
                <a:effectLst/>
                <a:latin typeface="Consolas" panose="020B0609020204030204" pitchFamily="49" charset="0"/>
                <a:cs typeface="Consolas" panose="020B0609020204030204" pitchFamily="49" charset="0"/>
              </a:rPr>
              <a:t>();</a:t>
            </a:r>
            <a:br>
              <a:rPr lang="en-US" sz="3600" dirty="0">
                <a:solidFill>
                  <a:srgbClr val="080808"/>
                </a:solidFill>
                <a:effectLst/>
                <a:latin typeface="Consolas" panose="020B0609020204030204" pitchFamily="49" charset="0"/>
                <a:cs typeface="Consolas" panose="020B0609020204030204" pitchFamily="49" charset="0"/>
              </a:rPr>
            </a:br>
            <a:r>
              <a:rPr lang="en-US" sz="3600" dirty="0">
                <a:solidFill>
                  <a:srgbClr val="0033B3"/>
                </a:solidFill>
                <a:effectLst/>
                <a:latin typeface="Consolas" panose="020B0609020204030204" pitchFamily="49" charset="0"/>
                <a:cs typeface="Consolas" panose="020B0609020204030204" pitchFamily="49" charset="0"/>
              </a:rPr>
              <a:t>const </a:t>
            </a:r>
            <a:r>
              <a:rPr lang="en-US" sz="3600" dirty="0" err="1">
                <a:solidFill>
                  <a:srgbClr val="248F8F"/>
                </a:solidFill>
                <a:effectLst/>
                <a:latin typeface="Consolas" panose="020B0609020204030204" pitchFamily="49" charset="0"/>
                <a:cs typeface="Consolas" panose="020B0609020204030204" pitchFamily="49" charset="0"/>
              </a:rPr>
              <a:t>clockClient</a:t>
            </a:r>
            <a:r>
              <a:rPr lang="en-US" sz="3600" dirty="0">
                <a:solidFill>
                  <a:srgbClr val="248F8F"/>
                </a:solidFill>
                <a:effectLst/>
                <a:latin typeface="Consolas" panose="020B0609020204030204" pitchFamily="49" charset="0"/>
                <a:cs typeface="Consolas" panose="020B0609020204030204" pitchFamily="49" charset="0"/>
              </a:rPr>
              <a:t> </a:t>
            </a:r>
            <a:r>
              <a:rPr lang="en-US" sz="3600" dirty="0">
                <a:solidFill>
                  <a:srgbClr val="080808"/>
                </a:solidFill>
                <a:effectLst/>
                <a:latin typeface="Consolas" panose="020B0609020204030204" pitchFamily="49" charset="0"/>
                <a:cs typeface="Consolas" panose="020B0609020204030204" pitchFamily="49" charset="0"/>
              </a:rPr>
              <a:t>= </a:t>
            </a:r>
            <a:r>
              <a:rPr lang="en-US" sz="3600" dirty="0">
                <a:solidFill>
                  <a:srgbClr val="0033B3"/>
                </a:solidFill>
                <a:effectLst/>
                <a:latin typeface="Consolas" panose="020B0609020204030204" pitchFamily="49" charset="0"/>
                <a:cs typeface="Consolas" panose="020B0609020204030204" pitchFamily="49" charset="0"/>
              </a:rPr>
              <a:t>new </a:t>
            </a:r>
            <a:r>
              <a:rPr lang="en-US" sz="3600" dirty="0" err="1">
                <a:solidFill>
                  <a:srgbClr val="080808"/>
                </a:solidFill>
                <a:effectLst/>
                <a:latin typeface="Consolas" panose="020B0609020204030204" pitchFamily="49" charset="0"/>
                <a:cs typeface="Consolas" panose="020B0609020204030204" pitchFamily="49" charset="0"/>
              </a:rPr>
              <a:t>ClockListener</a:t>
            </a:r>
            <a:r>
              <a:rPr lang="en-US" sz="3600" dirty="0">
                <a:solidFill>
                  <a:srgbClr val="080808"/>
                </a:solidFill>
                <a:effectLst/>
                <a:latin typeface="Consolas" panose="020B0609020204030204" pitchFamily="49" charset="0"/>
                <a:cs typeface="Consolas" panose="020B0609020204030204" pitchFamily="49" charset="0"/>
              </a:rPr>
              <a:t>(</a:t>
            </a:r>
            <a:r>
              <a:rPr lang="en-US" sz="3600" dirty="0">
                <a:solidFill>
                  <a:srgbClr val="248F8F"/>
                </a:solidFill>
                <a:effectLst/>
                <a:latin typeface="Consolas" panose="020B0609020204030204" pitchFamily="49" charset="0"/>
                <a:cs typeface="Consolas" panose="020B0609020204030204" pitchFamily="49" charset="0"/>
              </a:rPr>
              <a:t>clock1</a:t>
            </a:r>
            <a:r>
              <a:rPr lang="en-US" sz="3600" dirty="0">
                <a:solidFill>
                  <a:srgbClr val="080808"/>
                </a:solidFill>
                <a:effectLst/>
                <a:latin typeface="Consolas" panose="020B0609020204030204" pitchFamily="49" charset="0"/>
                <a:cs typeface="Consolas" panose="020B0609020204030204" pitchFamily="49" charset="0"/>
              </a:rPr>
              <a:t>);</a:t>
            </a:r>
            <a:br>
              <a:rPr lang="en-US" sz="3600" dirty="0">
                <a:solidFill>
                  <a:srgbClr val="080808"/>
                </a:solidFill>
                <a:effectLst/>
                <a:latin typeface="Consolas" panose="020B0609020204030204" pitchFamily="49" charset="0"/>
                <a:cs typeface="Consolas" panose="020B0609020204030204" pitchFamily="49" charset="0"/>
              </a:rPr>
            </a:br>
            <a:r>
              <a:rPr lang="en-US" sz="3600" dirty="0">
                <a:solidFill>
                  <a:srgbClr val="0033B3"/>
                </a:solidFill>
                <a:effectLst/>
                <a:latin typeface="Consolas" panose="020B0609020204030204" pitchFamily="49" charset="0"/>
                <a:cs typeface="Consolas" panose="020B0609020204030204" pitchFamily="49" charset="0"/>
              </a:rPr>
              <a:t>const </a:t>
            </a:r>
            <a:r>
              <a:rPr lang="en-US" sz="3600" dirty="0" err="1">
                <a:solidFill>
                  <a:srgbClr val="248F8F"/>
                </a:solidFill>
                <a:effectLst/>
                <a:latin typeface="Consolas" panose="020B0609020204030204" pitchFamily="49" charset="0"/>
                <a:cs typeface="Consolas" panose="020B0609020204030204" pitchFamily="49" charset="0"/>
              </a:rPr>
              <a:t>notifySpy</a:t>
            </a:r>
            <a:r>
              <a:rPr lang="en-US" sz="3600" dirty="0">
                <a:solidFill>
                  <a:srgbClr val="248F8F"/>
                </a:solidFill>
                <a:effectLst/>
                <a:latin typeface="Consolas" panose="020B0609020204030204" pitchFamily="49" charset="0"/>
                <a:cs typeface="Consolas" panose="020B0609020204030204" pitchFamily="49" charset="0"/>
              </a:rPr>
              <a:t> </a:t>
            </a:r>
            <a:r>
              <a:rPr lang="en-US" sz="3600" dirty="0">
                <a:solidFill>
                  <a:srgbClr val="080808"/>
                </a:solidFill>
                <a:effectLst/>
                <a:latin typeface="Consolas" panose="020B0609020204030204" pitchFamily="49" charset="0"/>
                <a:cs typeface="Consolas" panose="020B0609020204030204" pitchFamily="49" charset="0"/>
              </a:rPr>
              <a:t>= </a:t>
            </a:r>
            <a:r>
              <a:rPr lang="en-US" sz="3600" dirty="0" err="1">
                <a:solidFill>
                  <a:srgbClr val="000000"/>
                </a:solidFill>
                <a:effectLst/>
                <a:latin typeface="Consolas" panose="020B0609020204030204" pitchFamily="49" charset="0"/>
                <a:cs typeface="Consolas" panose="020B0609020204030204" pitchFamily="49" charset="0"/>
              </a:rPr>
              <a:t>jest</a:t>
            </a:r>
            <a:r>
              <a:rPr lang="en-US" sz="3600" dirty="0" err="1">
                <a:solidFill>
                  <a:srgbClr val="080808"/>
                </a:solidFill>
                <a:effectLst/>
                <a:latin typeface="Consolas" panose="020B0609020204030204" pitchFamily="49" charset="0"/>
                <a:cs typeface="Consolas" panose="020B0609020204030204" pitchFamily="49" charset="0"/>
              </a:rPr>
              <a:t>.</a:t>
            </a:r>
            <a:r>
              <a:rPr lang="en-US" sz="3600" i="1" dirty="0" err="1">
                <a:solidFill>
                  <a:srgbClr val="080808"/>
                </a:solidFill>
                <a:effectLst/>
                <a:latin typeface="Consolas" panose="020B0609020204030204" pitchFamily="49" charset="0"/>
                <a:cs typeface="Consolas" panose="020B0609020204030204" pitchFamily="49" charset="0"/>
              </a:rPr>
              <a:t>spyOn</a:t>
            </a:r>
            <a:r>
              <a:rPr lang="en-US" sz="3600" dirty="0">
                <a:solidFill>
                  <a:srgbClr val="080808"/>
                </a:solidFill>
                <a:effectLst/>
                <a:latin typeface="Consolas" panose="020B0609020204030204" pitchFamily="49" charset="0"/>
                <a:cs typeface="Consolas" panose="020B0609020204030204" pitchFamily="49" charset="0"/>
              </a:rPr>
              <a:t>(</a:t>
            </a:r>
            <a:r>
              <a:rPr lang="en-US" sz="3600" dirty="0" err="1">
                <a:solidFill>
                  <a:srgbClr val="248F8F"/>
                </a:solidFill>
                <a:effectLst/>
                <a:latin typeface="Consolas" panose="020B0609020204030204" pitchFamily="49" charset="0"/>
                <a:cs typeface="Consolas" panose="020B0609020204030204" pitchFamily="49" charset="0"/>
              </a:rPr>
              <a:t>clockClient</a:t>
            </a:r>
            <a:r>
              <a:rPr lang="en-US" sz="3600" dirty="0">
                <a:solidFill>
                  <a:srgbClr val="080808"/>
                </a:solidFill>
                <a:effectLst/>
                <a:latin typeface="Consolas" panose="020B0609020204030204" pitchFamily="49" charset="0"/>
                <a:cs typeface="Consolas" panose="020B0609020204030204" pitchFamily="49" charset="0"/>
              </a:rPr>
              <a:t>, </a:t>
            </a:r>
            <a:r>
              <a:rPr lang="en-US" sz="3600" dirty="0">
                <a:solidFill>
                  <a:srgbClr val="067D17"/>
                </a:solidFill>
                <a:effectLst/>
                <a:latin typeface="Consolas" panose="020B0609020204030204" pitchFamily="49" charset="0"/>
                <a:cs typeface="Consolas" panose="020B0609020204030204" pitchFamily="49" charset="0"/>
              </a:rPr>
              <a:t>'notify’</a:t>
            </a:r>
            <a:r>
              <a:rPr lang="en-US" sz="3600" dirty="0">
                <a:solidFill>
                  <a:srgbClr val="080808"/>
                </a:solidFill>
                <a:effectLst/>
                <a:latin typeface="Consolas" panose="020B0609020204030204" pitchFamily="49" charset="0"/>
                <a:cs typeface="Consolas" panose="020B0609020204030204" pitchFamily="49" charset="0"/>
              </a:rPr>
              <a:t>); </a:t>
            </a:r>
            <a:r>
              <a:rPr lang="en-US" sz="3600" i="1" dirty="0">
                <a:solidFill>
                  <a:srgbClr val="8C8C8C"/>
                </a:solidFill>
                <a:effectLst/>
                <a:latin typeface="Consolas" panose="020B0609020204030204" pitchFamily="49" charset="0"/>
                <a:cs typeface="Consolas" panose="020B0609020204030204" pitchFamily="49" charset="0"/>
              </a:rPr>
              <a:t>// Spy on calls to notify on this clock</a:t>
            </a:r>
            <a:endParaRPr lang="en-US" dirty="0"/>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mock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17214716"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str</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axios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data</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args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answer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a:t>
            </a:r>
            <a:r>
              <a:rPr kumimoji="0" lang="en-US" sz="3600" b="0" i="0" u="none" strike="noStrike" cap="none" spc="0" normalizeH="0" baseline="0" dirty="0" err="1">
                <a:ln>
                  <a:noFill/>
                </a:ln>
                <a:solidFill>
                  <a:srgbClr val="000000"/>
                </a:solidFill>
                <a:effectLst/>
                <a:uFillTx/>
                <a:latin typeface="+mj-lt"/>
                <a:ea typeface="+mj-ea"/>
                <a:cs typeface="+mj-cs"/>
                <a:sym typeface="Calibri"/>
              </a:rPr>
              <a: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15CF-A728-82BF-AAA4-931F6D25F08C}"/>
              </a:ext>
            </a:extLst>
          </p:cNvPr>
          <p:cNvSpPr>
            <a:spLocks noGrp="1"/>
          </p:cNvSpPr>
          <p:nvPr>
            <p:ph type="title"/>
          </p:nvPr>
        </p:nvSpPr>
        <p:spPr/>
        <p:txBody>
          <a:bodyPr/>
          <a:lstStyle/>
          <a:p>
            <a:r>
              <a:rPr lang="en-US" dirty="0"/>
              <a:t>Use </a:t>
            </a:r>
            <a:r>
              <a:rPr lang="en-US" dirty="0" err="1"/>
              <a:t>jest.spyOn</a:t>
            </a:r>
            <a:r>
              <a:rPr lang="en-US" dirty="0"/>
              <a:t> to create a spy on a </a:t>
            </a:r>
            <a:r>
              <a:rPr lang="en-US" i="1" dirty="0"/>
              <a:t>module</a:t>
            </a:r>
            <a:endParaRPr lang="en-US" dirty="0"/>
          </a:p>
        </p:txBody>
      </p:sp>
      <p:sp>
        <p:nvSpPr>
          <p:cNvPr id="5" name="TextBox 4">
            <a:extLst>
              <a:ext uri="{FF2B5EF4-FFF2-40B4-BE49-F238E27FC236}">
                <a16:creationId xmlns:a16="http://schemas.microsoft.com/office/drawing/2014/main" id="{7EE60A86-0427-3FEB-F894-311E757B8EB4}"/>
              </a:ext>
            </a:extLst>
          </p:cNvPr>
          <p:cNvSpPr txBox="1"/>
          <p:nvPr/>
        </p:nvSpPr>
        <p:spPr>
          <a:xfrm>
            <a:off x="1672856" y="3427372"/>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echo</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'./echo'</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echo"</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resetAllMocks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highlight>
                  <a:srgbClr val="FFFF00"/>
                </a:highlight>
                <a:latin typeface="Consolas" panose="020B0609020204030204" pitchFamily="49" charset="0"/>
              </a:rPr>
              <a:t>jest</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correctURL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correctURL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2CB827BB-9222-ED2F-3610-EC2518827BE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71246489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7BC9-9B65-80F8-49F8-EF4144C3FBDD}"/>
              </a:ext>
            </a:extLst>
          </p:cNvPr>
          <p:cNvSpPr>
            <a:spLocks noGrp="1"/>
          </p:cNvSpPr>
          <p:nvPr>
            <p:ph type="title"/>
          </p:nvPr>
        </p:nvSpPr>
        <p:spPr/>
        <p:txBody>
          <a:bodyPr/>
          <a:lstStyle/>
          <a:p>
            <a:r>
              <a:rPr lang="en-US" dirty="0"/>
              <a:t>Pattern: add a mock response to turn a spy into a mock</a:t>
            </a:r>
          </a:p>
        </p:txBody>
      </p:sp>
      <p:sp>
        <p:nvSpPr>
          <p:cNvPr id="7" name="TextBox 6">
            <a:extLst>
              <a:ext uri="{FF2B5EF4-FFF2-40B4-BE49-F238E27FC236}">
                <a16:creationId xmlns:a16="http://schemas.microsoft.com/office/drawing/2014/main" id="{65CB4465-88C0-DADA-B269-3F10184AD94B}"/>
              </a:ext>
            </a:extLst>
          </p:cNvPr>
          <p:cNvSpPr txBox="1"/>
          <p:nvPr/>
        </p:nvSpPr>
        <p:spPr>
          <a:xfrm>
            <a:off x="1676401" y="3097709"/>
            <a:ext cx="21031199"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'mocking the http call </a:t>
            </a:r>
            <a:r>
              <a:rPr lang="en-US" b="0" dirty="0" err="1">
                <a:solidFill>
                  <a:srgbClr val="A31515"/>
                </a:solidFill>
                <a:effectLst/>
                <a:latin typeface="Consolas" panose="020B0609020204030204" pitchFamily="49" charset="0"/>
              </a:rPr>
              <a:t>doesn</a:t>
            </a:r>
            <a:r>
              <a:rPr lang="en-US" b="0" dirty="0">
                <a:solidFill>
                  <a:srgbClr val="EE0000"/>
                </a:solidFill>
                <a:effectLst/>
                <a:latin typeface="Consolas" panose="020B0609020204030204" pitchFamily="49" charset="0"/>
              </a:rPr>
              <a:t>\'</a:t>
            </a:r>
            <a:r>
              <a:rPr lang="en-US" b="0" dirty="0">
                <a:solidFill>
                  <a:srgbClr val="A31515"/>
                </a:solidFill>
                <a:effectLst/>
                <a:latin typeface="Consolas" panose="020B0609020204030204" pitchFamily="49" charset="0"/>
              </a:rPr>
              <a:t>t actually do a live call'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have the mock return this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'777'</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 { </a:t>
            </a:r>
            <a:r>
              <a:rPr lang="en-US" b="0" dirty="0">
                <a:solidFill>
                  <a:srgbClr val="001080"/>
                </a:solidFill>
                <a:effectLst/>
                <a:latin typeface="Consolas" panose="020B0609020204030204" pitchFamily="49" charset="0"/>
              </a:rPr>
              <a:t>data:</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args</a:t>
            </a:r>
            <a:r>
              <a:rPr lang="en-US" b="0" dirty="0">
                <a:solidFill>
                  <a:srgbClr val="001080"/>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answer:</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mockResolvedValue</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don't run the original!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put this in the URL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realInput</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'echo' takes the </a:t>
            </a:r>
            <a:r>
              <a:rPr lang="en-US" b="0" dirty="0" err="1">
                <a:solidFill>
                  <a:srgbClr val="008000"/>
                </a:solidFill>
                <a:effectLst/>
                <a:latin typeface="Consolas" panose="020B0609020204030204" pitchFamily="49" charset="0"/>
              </a:rPr>
              <a:t>realInput</a:t>
            </a:r>
            <a:r>
              <a:rPr lang="en-US" b="0" dirty="0">
                <a:solidFill>
                  <a:srgbClr val="008000"/>
                </a:solidFill>
                <a:effectLst/>
                <a:latin typeface="Consolas" panose="020B0609020204030204" pitchFamily="49" charset="0"/>
              </a:rPr>
              <a:t>, but returns the </a:t>
            </a:r>
            <a:r>
              <a:rPr lang="en-US" b="0" dirty="0" err="1">
                <a:solidFill>
                  <a:srgbClr val="008000"/>
                </a:solidFill>
                <a:effectLst/>
                <a:latin typeface="Consolas" panose="020B0609020204030204" pitchFamily="49" charset="0"/>
              </a:rPr>
              <a:t>mockAnswer</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so the http call must not have taken place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10" name="TextBox 9">
            <a:extLst>
              <a:ext uri="{FF2B5EF4-FFF2-40B4-BE49-F238E27FC236}">
                <a16:creationId xmlns:a16="http://schemas.microsoft.com/office/drawing/2014/main" id="{B41DA520-255B-7219-A335-A72235130408}"/>
              </a:ext>
            </a:extLst>
          </p:cNvPr>
          <p:cNvSpPr txBox="1"/>
          <p:nvPr/>
        </p:nvSpPr>
        <p:spPr>
          <a:xfrm>
            <a:off x="15885042" y="1948974"/>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88380847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7BC9-9B65-80F8-49F8-EF4144C3FBDD}"/>
              </a:ext>
            </a:extLst>
          </p:cNvPr>
          <p:cNvSpPr>
            <a:spLocks noGrp="1"/>
          </p:cNvSpPr>
          <p:nvPr>
            <p:ph type="title"/>
          </p:nvPr>
        </p:nvSpPr>
        <p:spPr/>
        <p:txBody>
          <a:bodyPr/>
          <a:lstStyle/>
          <a:p>
            <a:r>
              <a:rPr lang="en-US" dirty="0"/>
              <a:t>This pattern creates close coupling between the SUT and the test</a:t>
            </a:r>
          </a:p>
        </p:txBody>
      </p:sp>
      <p:sp>
        <p:nvSpPr>
          <p:cNvPr id="7" name="TextBox 6">
            <a:extLst>
              <a:ext uri="{FF2B5EF4-FFF2-40B4-BE49-F238E27FC236}">
                <a16:creationId xmlns:a16="http://schemas.microsoft.com/office/drawing/2014/main" id="{65CB4465-88C0-DADA-B269-3F10184AD94B}"/>
              </a:ext>
            </a:extLst>
          </p:cNvPr>
          <p:cNvSpPr txBox="1"/>
          <p:nvPr/>
        </p:nvSpPr>
        <p:spPr>
          <a:xfrm>
            <a:off x="1676401" y="3097709"/>
            <a:ext cx="21031199"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'mocking the http call </a:t>
            </a:r>
            <a:r>
              <a:rPr lang="en-US" b="0" dirty="0" err="1">
                <a:solidFill>
                  <a:srgbClr val="A31515"/>
                </a:solidFill>
                <a:effectLst/>
                <a:latin typeface="Consolas" panose="020B0609020204030204" pitchFamily="49" charset="0"/>
              </a:rPr>
              <a:t>doesn</a:t>
            </a:r>
            <a:r>
              <a:rPr lang="en-US" b="0" dirty="0">
                <a:solidFill>
                  <a:srgbClr val="EE0000"/>
                </a:solidFill>
                <a:effectLst/>
                <a:latin typeface="Consolas" panose="020B0609020204030204" pitchFamily="49" charset="0"/>
              </a:rPr>
              <a:t>\'</a:t>
            </a:r>
            <a:r>
              <a:rPr lang="en-US" b="0" dirty="0">
                <a:solidFill>
                  <a:srgbClr val="A31515"/>
                </a:solidFill>
                <a:effectLst/>
                <a:latin typeface="Consolas" panose="020B0609020204030204" pitchFamily="49" charset="0"/>
              </a:rPr>
              <a:t>t actually do a live call'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have the mock return this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'777'</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 { </a:t>
            </a:r>
            <a:r>
              <a:rPr lang="en-US" b="0" dirty="0">
                <a:solidFill>
                  <a:srgbClr val="001080"/>
                </a:solidFill>
                <a:effectLst/>
                <a:latin typeface="Consolas" panose="020B0609020204030204" pitchFamily="49" charset="0"/>
              </a:rPr>
              <a:t>data:</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args</a:t>
            </a:r>
            <a:r>
              <a:rPr lang="en-US" b="0" dirty="0">
                <a:solidFill>
                  <a:srgbClr val="001080"/>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answer:</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mockResolvedValue</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don't run the original!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put this in the URL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 = </a:t>
            </a:r>
            <a:r>
              <a:rPr lang="en-US" b="0" dirty="0">
                <a:solidFill>
                  <a:srgbClr val="A31515"/>
                </a:solidFill>
                <a:effectLst/>
                <a:highlight>
                  <a:srgbClr val="FFFF00"/>
                </a:highlight>
                <a:latin typeface="Consolas" panose="020B0609020204030204" pitchFamily="49" charset="0"/>
              </a:rPr>
              <a:t>`https://httpbin.org/</a:t>
            </a:r>
            <a:r>
              <a:rPr lang="en-US" b="0" dirty="0" err="1">
                <a:solidFill>
                  <a:srgbClr val="A31515"/>
                </a:solidFill>
                <a:effectLst/>
                <a:highlight>
                  <a:srgbClr val="FFFF00"/>
                </a:highlight>
                <a:latin typeface="Consolas" panose="020B0609020204030204" pitchFamily="49" charset="0"/>
              </a:rPr>
              <a:t>get?answer</a:t>
            </a:r>
            <a:r>
              <a:rPr lang="en-US" b="0" dirty="0">
                <a:solidFill>
                  <a:srgbClr val="A31515"/>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err="1">
                <a:solidFill>
                  <a:srgbClr val="0070C1"/>
                </a:solidFill>
                <a:effectLst/>
                <a:highlight>
                  <a:srgbClr val="FFFF00"/>
                </a:highlight>
                <a:latin typeface="Consolas" panose="020B0609020204030204" pitchFamily="49" charset="0"/>
              </a:rPr>
              <a:t>realInput</a:t>
            </a:r>
            <a:r>
              <a:rPr lang="en-US" b="0" dirty="0">
                <a:solidFill>
                  <a:srgbClr val="0000FF"/>
                </a:solidFill>
                <a:effectLst/>
                <a:highlight>
                  <a:srgbClr val="FFFF00"/>
                </a:highlight>
                <a:latin typeface="Consolas" panose="020B0609020204030204" pitchFamily="49" charset="0"/>
              </a:rPr>
              <a:t>}</a:t>
            </a:r>
            <a:r>
              <a:rPr lang="en-US" b="0" dirty="0">
                <a:solidFill>
                  <a:srgbClr val="A31515"/>
                </a:solidFill>
                <a:effectLst/>
                <a:highlight>
                  <a:srgbClr val="FFFF00"/>
                </a:highlight>
                <a:latin typeface="Consolas" panose="020B0609020204030204" pitchFamily="49" charset="0"/>
              </a:rPr>
              <a:t>`</a:t>
            </a:r>
            <a:endParaRPr lang="en-US" b="0" dirty="0">
              <a:solidFill>
                <a:srgbClr val="000000"/>
              </a:solidFill>
              <a:effectLst/>
              <a:highlight>
                <a:srgbClr val="FFFF00"/>
              </a:highligh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'echo' takes the </a:t>
            </a:r>
            <a:r>
              <a:rPr lang="en-US" b="0" dirty="0" err="1">
                <a:solidFill>
                  <a:srgbClr val="008000"/>
                </a:solidFill>
                <a:effectLst/>
                <a:latin typeface="Consolas" panose="020B0609020204030204" pitchFamily="49" charset="0"/>
              </a:rPr>
              <a:t>realInput</a:t>
            </a:r>
            <a:r>
              <a:rPr lang="en-US" b="0" dirty="0">
                <a:solidFill>
                  <a:srgbClr val="008000"/>
                </a:solidFill>
                <a:effectLst/>
                <a:latin typeface="Consolas" panose="020B0609020204030204" pitchFamily="49" charset="0"/>
              </a:rPr>
              <a:t>, but returns the </a:t>
            </a:r>
            <a:r>
              <a:rPr lang="en-US" b="0" dirty="0" err="1">
                <a:solidFill>
                  <a:srgbClr val="008000"/>
                </a:solidFill>
                <a:effectLst/>
                <a:latin typeface="Consolas" panose="020B0609020204030204" pitchFamily="49" charset="0"/>
              </a:rPr>
              <a:t>mockAnswer</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so the http call must not have taken place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 </a:t>
            </a:r>
            <a:r>
              <a:rPr lang="en-US" b="0" dirty="0">
                <a:solidFill>
                  <a:srgbClr val="795E26"/>
                </a:solidFill>
                <a:effectLst/>
                <a:highlight>
                  <a:srgbClr val="FFFF00"/>
                </a:highlight>
                <a:latin typeface="Consolas" panose="020B0609020204030204" pitchFamily="49" charset="0"/>
              </a:rPr>
              <a:t>echo</a:t>
            </a:r>
            <a:r>
              <a:rPr lang="en-US" b="0" dirty="0">
                <a:solidFill>
                  <a:srgbClr val="000000"/>
                </a:solidFill>
                <a:effectLst/>
                <a:highlight>
                  <a:srgbClr val="FFFF00"/>
                </a:highlight>
                <a:latin typeface="Consolas" panose="020B0609020204030204" pitchFamily="49" charset="0"/>
              </a:rPr>
              <a:t>(</a:t>
            </a:r>
            <a:r>
              <a:rPr lang="en-US" b="0" dirty="0" err="1">
                <a:solidFill>
                  <a:srgbClr val="0070C1"/>
                </a:solidFill>
                <a:effectLst/>
                <a:highlight>
                  <a:srgbClr val="FFFF00"/>
                </a:highlight>
                <a:latin typeface="Consolas" panose="020B0609020204030204" pitchFamily="49" charset="0"/>
              </a:rPr>
              <a:t>realInput</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53B69A55-B031-832B-B2C6-890AF2E0647B}"/>
              </a:ext>
            </a:extLst>
          </p:cNvPr>
          <p:cNvSpPr txBox="1"/>
          <p:nvPr/>
        </p:nvSpPr>
        <p:spPr>
          <a:xfrm>
            <a:off x="15885042" y="1948974"/>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04660288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20</a:t>
            </a:fld>
            <a:endParaRPr/>
          </a:p>
        </p:txBody>
      </p:sp>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1661991"/>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We just saw this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stCxn id="4" idx="1"/>
          </p:cNvCxnSpPr>
          <p:nvPr/>
        </p:nvCxnSpPr>
        <p:spPr>
          <a:xfrm flipH="1">
            <a:off x="13984941" y="7944888"/>
            <a:ext cx="2981387" cy="930171"/>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6901101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8984481" y="4450298"/>
            <a:ext cx="13723119" cy="6589058"/>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65882" y="7138801"/>
                <a:ext cx="898133" cy="1074874"/>
                <a:chOff x="-71502" y="-267461"/>
                <a:chExt cx="898131" cy="1074873"/>
              </a:xfrm>
            </p:grpSpPr>
            <p:sp>
              <p:nvSpPr>
                <p:cNvPr id="22" name="Mork">
                  <a:extLst>
                    <a:ext uri="{FF2B5EF4-FFF2-40B4-BE49-F238E27FC236}">
                      <a16:creationId xmlns:a16="http://schemas.microsoft.com/office/drawing/2014/main" id="{C89004A6-19C5-DED7-2945-7F9F3A29AED4}"/>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819978" y="6074371"/>
              <a:ext cx="3894728" cy="2389246"/>
              <a:chOff x="0" y="0"/>
              <a:chExt cx="3894726" cy="1400779"/>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23</a:t>
            </a:fld>
            <a:endParaRPr/>
          </a:p>
        </p:txBody>
      </p:sp>
      <p:sp>
        <p:nvSpPr>
          <p:cNvPr id="17" name="Rectangle">
            <a:extLst>
              <a:ext uri="{FF2B5EF4-FFF2-40B4-BE49-F238E27FC236}">
                <a16:creationId xmlns:a16="http://schemas.microsoft.com/office/drawing/2014/main" id="{33E35CD4-727D-9982-6A64-350476DFA72A}"/>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 name="Rectangle">
            <a:extLst>
              <a:ext uri="{FF2B5EF4-FFF2-40B4-BE49-F238E27FC236}">
                <a16:creationId xmlns:a16="http://schemas.microsoft.com/office/drawing/2014/main" id="{F2ACF098-2D9F-D197-96AC-29DFDE9C4856}"/>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9" name="1 class of one program running on a web server">
            <a:extLst>
              <a:ext uri="{FF2B5EF4-FFF2-40B4-BE49-F238E27FC236}">
                <a16:creationId xmlns:a16="http://schemas.microsoft.com/office/drawing/2014/main" id="{1224D498-ACF0-D4EB-BA5C-24FA8E9F1530}"/>
              </a:ext>
            </a:extLst>
          </p:cNvP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0" name="Group">
            <a:extLst>
              <a:ext uri="{FF2B5EF4-FFF2-40B4-BE49-F238E27FC236}">
                <a16:creationId xmlns:a16="http://schemas.microsoft.com/office/drawing/2014/main" id="{28206D1F-3A04-AFB2-F074-46A7C89DAA83}"/>
              </a:ext>
            </a:extLst>
          </p:cNvPr>
          <p:cNvGrpSpPr/>
          <p:nvPr/>
        </p:nvGrpSpPr>
        <p:grpSpPr>
          <a:xfrm>
            <a:off x="13269994" y="7309691"/>
            <a:ext cx="3010508" cy="1683282"/>
            <a:chOff x="0" y="0"/>
            <a:chExt cx="3010507" cy="1683281"/>
          </a:xfrm>
        </p:grpSpPr>
        <p:sp>
          <p:nvSpPr>
            <p:cNvPr id="21" name="1 process running on a web server">
              <a:extLst>
                <a:ext uri="{FF2B5EF4-FFF2-40B4-BE49-F238E27FC236}">
                  <a16:creationId xmlns:a16="http://schemas.microsoft.com/office/drawing/2014/main" id="{79082745-9B84-41D5-A951-EBCB2C43F73E}"/>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2" name="Image" descr="Image">
              <a:extLst>
                <a:ext uri="{FF2B5EF4-FFF2-40B4-BE49-F238E27FC236}">
                  <a16:creationId xmlns:a16="http://schemas.microsoft.com/office/drawing/2014/main" id="{5F64B1D4-A9BD-AF6E-0172-4B019ED436FC}"/>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3" name="Group">
            <a:extLst>
              <a:ext uri="{FF2B5EF4-FFF2-40B4-BE49-F238E27FC236}">
                <a16:creationId xmlns:a16="http://schemas.microsoft.com/office/drawing/2014/main" id="{A029C258-1D11-BF10-8CDE-455CA07E8FE4}"/>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02CE37A5-1D5B-3B88-E55E-5F6C0F3F3B64}"/>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37DE9D8D-F0F9-44CB-4291-0652A785B2D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6" name="Unit">
            <a:extLst>
              <a:ext uri="{FF2B5EF4-FFF2-40B4-BE49-F238E27FC236}">
                <a16:creationId xmlns:a16="http://schemas.microsoft.com/office/drawing/2014/main" id="{0757C18C-770A-6388-6570-E97DB78DFF3E}"/>
              </a:ext>
            </a:extLst>
          </p:cNvPr>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7" name="Integration">
            <a:extLst>
              <a:ext uri="{FF2B5EF4-FFF2-40B4-BE49-F238E27FC236}">
                <a16:creationId xmlns:a16="http://schemas.microsoft.com/office/drawing/2014/main" id="{5F00F0C5-C05A-4CD0-7D3A-659F8F12D5F5}"/>
              </a:ext>
            </a:extLst>
          </p:cNvPr>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8" name="Group">
            <a:extLst>
              <a:ext uri="{FF2B5EF4-FFF2-40B4-BE49-F238E27FC236}">
                <a16:creationId xmlns:a16="http://schemas.microsoft.com/office/drawing/2014/main" id="{C59B0EBD-1282-82DB-DDFF-15BE7F0FE229}"/>
              </a:ext>
            </a:extLst>
          </p:cNvPr>
          <p:cNvGrpSpPr/>
          <p:nvPr/>
        </p:nvGrpSpPr>
        <p:grpSpPr>
          <a:xfrm>
            <a:off x="8794953" y="8029721"/>
            <a:ext cx="3894726" cy="945158"/>
            <a:chOff x="0" y="0"/>
            <a:chExt cx="3894725" cy="945156"/>
          </a:xfrm>
        </p:grpSpPr>
        <p:sp>
          <p:nvSpPr>
            <p:cNvPr id="29" name="1 web server in a cluster of 100,000">
              <a:extLst>
                <a:ext uri="{FF2B5EF4-FFF2-40B4-BE49-F238E27FC236}">
                  <a16:creationId xmlns:a16="http://schemas.microsoft.com/office/drawing/2014/main" id="{DFEA17AD-3A15-DA5B-1B93-68F1B087C11F}"/>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0" name="Image" descr="Image">
              <a:extLst>
                <a:ext uri="{FF2B5EF4-FFF2-40B4-BE49-F238E27FC236}">
                  <a16:creationId xmlns:a16="http://schemas.microsoft.com/office/drawing/2014/main" id="{9500663A-B94F-EB6B-FD33-7884404E5A47}"/>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1" name="Group">
            <a:extLst>
              <a:ext uri="{FF2B5EF4-FFF2-40B4-BE49-F238E27FC236}">
                <a16:creationId xmlns:a16="http://schemas.microsoft.com/office/drawing/2014/main" id="{9922DA5B-2770-6702-7B99-E4537494A63F}"/>
              </a:ext>
            </a:extLst>
          </p:cNvPr>
          <p:cNvGrpSpPr/>
          <p:nvPr/>
        </p:nvGrpSpPr>
        <p:grpSpPr>
          <a:xfrm>
            <a:off x="4205125" y="5682464"/>
            <a:ext cx="4561743" cy="3471244"/>
            <a:chOff x="0" y="0"/>
            <a:chExt cx="4561741" cy="3471243"/>
          </a:xfrm>
        </p:grpSpPr>
        <p:sp>
          <p:nvSpPr>
            <p:cNvPr id="32" name="1 Google product in the entire Google ecosystem">
              <a:extLst>
                <a:ext uri="{FF2B5EF4-FFF2-40B4-BE49-F238E27FC236}">
                  <a16:creationId xmlns:a16="http://schemas.microsoft.com/office/drawing/2014/main" id="{D4F1794C-C9A6-2D53-EC8B-4D137220D10F}"/>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3" name="Cloud">
              <a:extLst>
                <a:ext uri="{FF2B5EF4-FFF2-40B4-BE49-F238E27FC236}">
                  <a16:creationId xmlns:a16="http://schemas.microsoft.com/office/drawing/2014/main" id="{F45023D4-AB26-DC2C-0F85-6F2000606E5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grpSp>
        <p:nvGrpSpPr>
          <p:cNvPr id="4" name="Group 3">
            <a:extLst>
              <a:ext uri="{FF2B5EF4-FFF2-40B4-BE49-F238E27FC236}">
                <a16:creationId xmlns:a16="http://schemas.microsoft.com/office/drawing/2014/main" id="{ABED5146-E7D0-1B38-FDA5-B5338FBA5D14}"/>
              </a:ext>
            </a:extLst>
          </p:cNvPr>
          <p:cNvGrpSpPr/>
          <p:nvPr/>
        </p:nvGrpSpPr>
        <p:grpSpPr>
          <a:xfrm>
            <a:off x="6247760" y="2848551"/>
            <a:ext cx="16459840" cy="5054397"/>
            <a:chOff x="3950277" y="4912086"/>
            <a:chExt cx="16459840" cy="5054397"/>
          </a:xfrm>
        </p:grpSpPr>
        <p:sp>
          <p:nvSpPr>
            <p:cNvPr id="5" name="Rectangle">
              <a:extLst>
                <a:ext uri="{FF2B5EF4-FFF2-40B4-BE49-F238E27FC236}">
                  <a16:creationId xmlns:a16="http://schemas.microsoft.com/office/drawing/2014/main" id="{BE83C1BE-5AEC-8CB1-5608-B32126274983}"/>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648BD4C-2253-D379-934B-9FE717EBC939}"/>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Rectangle">
              <a:extLst>
                <a:ext uri="{FF2B5EF4-FFF2-40B4-BE49-F238E27FC236}">
                  <a16:creationId xmlns:a16="http://schemas.microsoft.com/office/drawing/2014/main" id="{DC427B5A-253F-3E38-F4E4-683A16C3E8B6}"/>
                </a:ext>
              </a:extLst>
            </p:cNvPr>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8" name="Rectangle">
              <a:extLst>
                <a:ext uri="{FF2B5EF4-FFF2-40B4-BE49-F238E27FC236}">
                  <a16:creationId xmlns:a16="http://schemas.microsoft.com/office/drawing/2014/main" id="{9AB75D61-64BC-BB78-FFED-CA6C0E0C7FFB}"/>
                </a:ext>
              </a:extLst>
            </p:cNvPr>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9" name="Rectangle">
              <a:extLst>
                <a:ext uri="{FF2B5EF4-FFF2-40B4-BE49-F238E27FC236}">
                  <a16:creationId xmlns:a16="http://schemas.microsoft.com/office/drawing/2014/main" id="{765CF8BF-D406-289A-E196-461EE212099F}"/>
                </a:ext>
              </a:extLst>
            </p:cNvPr>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0" name="1 class of one program running on a web server">
              <a:extLst>
                <a:ext uri="{FF2B5EF4-FFF2-40B4-BE49-F238E27FC236}">
                  <a16:creationId xmlns:a16="http://schemas.microsoft.com/office/drawing/2014/main" id="{5F72ACC6-EBD3-44BE-E566-12030AF5C6D1}"/>
                </a:ext>
              </a:extLst>
            </p:cNvP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1" name="Group">
              <a:extLst>
                <a:ext uri="{FF2B5EF4-FFF2-40B4-BE49-F238E27FC236}">
                  <a16:creationId xmlns:a16="http://schemas.microsoft.com/office/drawing/2014/main" id="{2AC373F4-F9B5-58E6-834C-81AAACC1712F}"/>
                </a:ext>
              </a:extLst>
            </p:cNvPr>
            <p:cNvGrpSpPr/>
            <p:nvPr/>
          </p:nvGrpSpPr>
          <p:grpSpPr>
            <a:xfrm>
              <a:off x="13269994" y="7309691"/>
              <a:ext cx="3010508" cy="1683282"/>
              <a:chOff x="0" y="0"/>
              <a:chExt cx="3010507" cy="1683281"/>
            </a:xfrm>
          </p:grpSpPr>
          <p:sp>
            <p:nvSpPr>
              <p:cNvPr id="26" name="1 process running on a web server">
                <a:extLst>
                  <a:ext uri="{FF2B5EF4-FFF2-40B4-BE49-F238E27FC236}">
                    <a16:creationId xmlns:a16="http://schemas.microsoft.com/office/drawing/2014/main" id="{3E52D16B-E6BC-2E92-5302-5ABF3F725158}"/>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7" name="Image" descr="Image">
                <a:extLst>
                  <a:ext uri="{FF2B5EF4-FFF2-40B4-BE49-F238E27FC236}">
                    <a16:creationId xmlns:a16="http://schemas.microsoft.com/office/drawing/2014/main" id="{960FF7BA-A2AC-436C-1F10-96E59BCC7B0F}"/>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2" name="Group">
              <a:extLst>
                <a:ext uri="{FF2B5EF4-FFF2-40B4-BE49-F238E27FC236}">
                  <a16:creationId xmlns:a16="http://schemas.microsoft.com/office/drawing/2014/main" id="{B687A061-A5A4-5AFB-ABEA-15B49C259C68}"/>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CA790766-1CFF-774D-29E6-680D52ADE7F5}"/>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71BFBF86-D53F-9A32-815E-AEA64742582B}"/>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3" name="Unit">
              <a:extLst>
                <a:ext uri="{FF2B5EF4-FFF2-40B4-BE49-F238E27FC236}">
                  <a16:creationId xmlns:a16="http://schemas.microsoft.com/office/drawing/2014/main" id="{3C0354BD-C582-BD63-4E91-CBAA2896B5E5}"/>
                </a:ext>
              </a:extLst>
            </p:cNvPr>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4" name="Integration">
              <a:extLst>
                <a:ext uri="{FF2B5EF4-FFF2-40B4-BE49-F238E27FC236}">
                  <a16:creationId xmlns:a16="http://schemas.microsoft.com/office/drawing/2014/main" id="{741C6EC5-5CD2-7FC7-0659-E3F2C9021882}"/>
                </a:ext>
              </a:extLst>
            </p:cNvPr>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5" name="Group">
              <a:extLst>
                <a:ext uri="{FF2B5EF4-FFF2-40B4-BE49-F238E27FC236}">
                  <a16:creationId xmlns:a16="http://schemas.microsoft.com/office/drawing/2014/main" id="{DC924019-985D-718F-E0E0-E8B678AE5A2C}"/>
                </a:ext>
              </a:extLst>
            </p:cNvPr>
            <p:cNvGrpSpPr/>
            <p:nvPr/>
          </p:nvGrpSpPr>
          <p:grpSpPr>
            <a:xfrm>
              <a:off x="8794953" y="8029721"/>
              <a:ext cx="3894726" cy="945158"/>
              <a:chOff x="0" y="0"/>
              <a:chExt cx="3894725" cy="945156"/>
            </a:xfrm>
          </p:grpSpPr>
          <p:sp>
            <p:nvSpPr>
              <p:cNvPr id="22" name="1 web server in a cluster of 100,000">
                <a:extLst>
                  <a:ext uri="{FF2B5EF4-FFF2-40B4-BE49-F238E27FC236}">
                    <a16:creationId xmlns:a16="http://schemas.microsoft.com/office/drawing/2014/main" id="{43667102-FBF9-2F33-3DF6-AC9B898F3010}"/>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3" name="Image" descr="Image">
                <a:extLst>
                  <a:ext uri="{FF2B5EF4-FFF2-40B4-BE49-F238E27FC236}">
                    <a16:creationId xmlns:a16="http://schemas.microsoft.com/office/drawing/2014/main" id="{70F6D81B-BCA5-A2A3-9251-5853CE4D53BD}"/>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6" name="Group">
              <a:extLst>
                <a:ext uri="{FF2B5EF4-FFF2-40B4-BE49-F238E27FC236}">
                  <a16:creationId xmlns:a16="http://schemas.microsoft.com/office/drawing/2014/main" id="{338DEF77-5AD3-5CE1-4118-E53BD0174A86}"/>
                </a:ext>
              </a:extLst>
            </p:cNvPr>
            <p:cNvGrpSpPr/>
            <p:nvPr/>
          </p:nvGrpSpPr>
          <p:grpSpPr>
            <a:xfrm>
              <a:off x="4205125" y="5682464"/>
              <a:ext cx="4561742" cy="3471243"/>
              <a:chOff x="0" y="0"/>
              <a:chExt cx="4561740" cy="3471242"/>
            </a:xfrm>
          </p:grpSpPr>
          <p:sp>
            <p:nvSpPr>
              <p:cNvPr id="20" name="1 Google product in the entire Google ecosystem">
                <a:extLst>
                  <a:ext uri="{FF2B5EF4-FFF2-40B4-BE49-F238E27FC236}">
                    <a16:creationId xmlns:a16="http://schemas.microsoft.com/office/drawing/2014/main" id="{72F1F7C8-8E18-F36F-6011-AD9F49E956A4}"/>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1" name="Cloud">
                <a:extLst>
                  <a:ext uri="{FF2B5EF4-FFF2-40B4-BE49-F238E27FC236}">
                    <a16:creationId xmlns:a16="http://schemas.microsoft.com/office/drawing/2014/main" id="{1DE08127-C82A-DE4E-D5A3-86BA2C9A06F9}"/>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17" name="“Small”">
              <a:extLst>
                <a:ext uri="{FF2B5EF4-FFF2-40B4-BE49-F238E27FC236}">
                  <a16:creationId xmlns:a16="http://schemas.microsoft.com/office/drawing/2014/main" id="{4E7ED516-EF2C-4CA3-646D-BE939B92EE5C}"/>
                </a:ext>
              </a:extLst>
            </p:cNvPr>
            <p:cNvSpPr txBox="1"/>
            <p:nvPr/>
          </p:nvSpPr>
          <p:spPr>
            <a:xfrm>
              <a:off x="13144035" y="6813106"/>
              <a:ext cx="1102866"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18" name="“Medium”">
              <a:extLst>
                <a:ext uri="{FF2B5EF4-FFF2-40B4-BE49-F238E27FC236}">
                  <a16:creationId xmlns:a16="http://schemas.microsoft.com/office/drawing/2014/main" id="{D3DFD1FD-C013-D213-AF2A-B2D04EB93E75}"/>
                </a:ext>
              </a:extLst>
            </p:cNvPr>
            <p:cNvSpPr txBox="1"/>
            <p:nvPr/>
          </p:nvSpPr>
          <p:spPr>
            <a:xfrm>
              <a:off x="8803841" y="6813106"/>
              <a:ext cx="1418657"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19" name="“Large”">
              <a:extLst>
                <a:ext uri="{FF2B5EF4-FFF2-40B4-BE49-F238E27FC236}">
                  <a16:creationId xmlns:a16="http://schemas.microsoft.com/office/drawing/2014/main" id="{A69F7991-081C-3EDF-EDAD-FAA0A32BC361}"/>
                </a:ext>
              </a:extLst>
            </p:cNvPr>
            <p:cNvSpPr txBox="1"/>
            <p:nvPr/>
          </p:nvSpPr>
          <p:spPr>
            <a:xfrm>
              <a:off x="4157748" y="4912086"/>
              <a:ext cx="1120500"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26</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lstStyle/>
          <a:p>
            <a:r>
              <a:rPr lang="en-US" dirty="0"/>
              <a:t>“End-to-End” Tests are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91594290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76450" indent="-476450" defTabSz="2413953">
              <a:spcBef>
                <a:spcPts val="4400"/>
              </a:spcBef>
              <a:defRPr sz="4752"/>
            </a:pPr>
            <a:r>
              <a:rPr dirty="0"/>
              <a:t>Most common root cause of flakiness</a:t>
            </a:r>
          </a:p>
          <a:p>
            <a:pPr marL="476450" indent="-476450" defTabSz="2413953">
              <a:spcBef>
                <a:spcPts val="4400"/>
              </a:spcBef>
              <a:defRPr sz="4752"/>
            </a:pPr>
            <a:r>
              <a:rPr dirty="0"/>
              <a:t>Difficult to avoid, but consider:</a:t>
            </a:r>
          </a:p>
          <a:p>
            <a:pPr marL="853640" lvl="1" indent="-476450" defTabSz="2413953">
              <a:spcBef>
                <a:spcPts val="4400"/>
              </a:spcBef>
              <a:buSzPct val="100000"/>
              <a:defRPr sz="4752"/>
            </a:pPr>
            <a:r>
              <a:rPr dirty="0"/>
              <a:t>Have more “small” tests that don’t require concurrency</a:t>
            </a:r>
          </a:p>
          <a:p>
            <a:pPr marL="853640" lvl="1" indent="-476450" defTabSz="2413953">
              <a:spcBef>
                <a:spcPts val="4400"/>
              </a:spcBef>
              <a:buSzPct val="100000"/>
              <a:defRPr sz="4752"/>
            </a:pPr>
            <a:r>
              <a:rPr dirty="0"/>
              <a:t>Ensure sufficient resources available for running tests</a:t>
            </a:r>
          </a:p>
          <a:p>
            <a:pPr marL="853640" lvl="1" indent="-476450" defTabSz="2413953">
              <a:spcBef>
                <a:spcPts val="4400"/>
              </a:spcBef>
              <a:buSzPct val="100000"/>
              <a:defRPr sz="4752"/>
            </a:pPr>
            <a:r>
              <a:rPr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30</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31</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32</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34</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Fake Listener: Discussion</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676400" y="6657718"/>
            <a:ext cx="15774692" cy="7021773"/>
          </a:xfrm>
        </p:spPr>
        <p:txBody>
          <a:bodyPr>
            <a:normAutofit fontScale="92500" lnSpcReduction="20000"/>
          </a:bodyPr>
          <a:lstStyle/>
          <a:p>
            <a:r>
              <a:rPr lang="en-US" dirty="0"/>
              <a:t>Good news:</a:t>
            </a:r>
          </a:p>
          <a:p>
            <a:pPr lvl="1"/>
            <a:r>
              <a:rPr lang="en-US" dirty="0"/>
              <a:t>It works!</a:t>
            </a:r>
          </a:p>
          <a:p>
            <a:pPr lvl="1"/>
            <a:r>
              <a:rPr lang="en-US" dirty="0"/>
              <a:t>It doesn’t require learning other libraries</a:t>
            </a:r>
          </a:p>
          <a:p>
            <a:r>
              <a:rPr lang="en-US" dirty="0"/>
              <a:t>Bad news:</a:t>
            </a:r>
          </a:p>
          <a:p>
            <a:pPr lvl="1"/>
            <a:r>
              <a:rPr lang="en-US" dirty="0"/>
              <a:t>It’s a maintenance burden (what if new methods are added to </a:t>
            </a:r>
            <a:r>
              <a:rPr lang="en-US" dirty="0" err="1"/>
              <a:t>IClockListener</a:t>
            </a:r>
            <a:r>
              <a:rPr lang="en-US" dirty="0"/>
              <a:t>?)</a:t>
            </a:r>
          </a:p>
          <a:p>
            <a:pPr lvl="1"/>
            <a:r>
              <a:rPr lang="en-US" dirty="0"/>
              <a:t>It took manual effort to write</a:t>
            </a:r>
          </a:p>
          <a:p>
            <a:pPr lvl="1"/>
            <a:r>
              <a:rPr lang="en-US" dirty="0"/>
              <a:t>Richer fakes (e.g. track how many times a method called) are even more effort to write</a:t>
            </a:r>
            <a:endParaRPr lang="en-US" i="1" dirty="0"/>
          </a:p>
        </p:txBody>
      </p:sp>
      <p:sp>
        <p:nvSpPr>
          <p:cNvPr id="4" name="TextBox 3">
            <a:extLst>
              <a:ext uri="{FF2B5EF4-FFF2-40B4-BE49-F238E27FC236}">
                <a16:creationId xmlns:a16="http://schemas.microsoft.com/office/drawing/2014/main" id="{09965E35-6868-0EAC-413C-1EE401F992B3}"/>
              </a:ext>
            </a:extLst>
          </p:cNvPr>
          <p:cNvSpPr txBox="1"/>
          <p:nvPr/>
        </p:nvSpPr>
        <p:spPr>
          <a:xfrm>
            <a:off x="1676400" y="3118288"/>
            <a:ext cx="2224628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800" b="0" dirty="0">
                <a:solidFill>
                  <a:srgbClr val="0000FF"/>
                </a:solidFill>
                <a:effectLst/>
                <a:latin typeface="Consolas" panose="020B0609020204030204" pitchFamily="49" charset="0"/>
              </a:rPr>
              <a:t>class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ClockListenerForTest</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implements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IClockListener</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098658"/>
                </a:solidFill>
                <a:effectLst/>
                <a:latin typeface="Consolas" panose="020B0609020204030204" pitchFamily="49" charset="0"/>
              </a:rPr>
              <a:t>0</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constructor</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IClockWithListeners</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795E26"/>
                </a:solidFill>
                <a:effectLst/>
                <a:latin typeface="Consolas" panose="020B0609020204030204" pitchFamily="49" charset="0"/>
              </a:rPr>
              <a:t>addListener</a:t>
            </a:r>
            <a:r>
              <a:rPr lang="en-US" sz="2800" b="0" dirty="0">
                <a:solidFill>
                  <a:srgbClr val="000000"/>
                </a:solidFill>
                <a:effectLst/>
                <a:latin typeface="Consolas" panose="020B0609020204030204" pitchFamily="49" charset="0"/>
              </a:rPr>
              <a:t>(</a:t>
            </a:r>
            <a:r>
              <a:rPr lang="en-US" sz="2800" b="0" dirty="0">
                <a:solidFill>
                  <a:srgbClr val="0000FF"/>
                </a:solidFill>
                <a:effectLst/>
                <a:latin typeface="Consolas" panose="020B0609020204030204" pitchFamily="49" charset="0"/>
              </a:rPr>
              <a:t>this</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795E26"/>
                </a:solidFill>
                <a:effectLst/>
                <a:latin typeface="Consolas" panose="020B0609020204030204" pitchFamily="49" charset="0"/>
              </a:rPr>
              <a:t>notify</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t</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void</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001080"/>
                </a:solidFill>
                <a:effectLst/>
                <a:latin typeface="Consolas" panose="020B0609020204030204" pitchFamily="49" charset="0"/>
              </a:rPr>
              <a:t>t</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r>
              <a:rPr lang="en-US" sz="2800" b="0" dirty="0" err="1">
                <a:solidFill>
                  <a:srgbClr val="795E26"/>
                </a:solidFill>
                <a:effectLst/>
                <a:latin typeface="Consolas" panose="020B0609020204030204" pitchFamily="49" charset="0"/>
              </a:rPr>
              <a:t>getTime</a:t>
            </a:r>
            <a:r>
              <a:rPr lang="en-US" sz="2800" b="0" dirty="0">
                <a:solidFill>
                  <a:srgbClr val="000000"/>
                </a:solidFill>
                <a:effectLst/>
                <a:latin typeface="Consolas" panose="020B0609020204030204" pitchFamily="49" charset="0"/>
              </a:rPr>
              <a:t> ()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a:t>
            </a:r>
            <a:r>
              <a:rPr lang="en-US" sz="2800" b="0" dirty="0">
                <a:solidFill>
                  <a:srgbClr val="AF00DB"/>
                </a:solidFill>
                <a:effectLst/>
                <a:latin typeface="Consolas" panose="020B0609020204030204" pitchFamily="49" charset="0"/>
              </a:rPr>
              <a:t>return</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5537763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21103</TotalTime>
  <Words>6723</Words>
  <Application>Microsoft Macintosh PowerPoint</Application>
  <PresentationFormat>Custom</PresentationFormat>
  <Paragraphs>505</Paragraphs>
  <Slides>34</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Consolas</vt:lpstr>
      <vt:lpstr>Helvetica Neue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Fake Listener: Discussion</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mock the http client from the async module</vt:lpstr>
      <vt:lpstr>Use jest.spyOn to create a spy on a module</vt:lpstr>
      <vt:lpstr>Pattern: add a mock response to turn a spy into a mock</vt:lpstr>
      <vt:lpstr>This pattern creates close coupling between the SUT and the test</vt:lpstr>
      <vt:lpstr>Test Doubles Have Weaknesses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“End-to-End” Tests are Enormous</vt:lpstr>
      <vt:lpstr>Medium and Large Tests can be Flaky</vt:lpstr>
      <vt:lpstr>Flaky Test Example: Async/Wait</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Bell, Jonathan</cp:lastModifiedBy>
  <cp:revision>53</cp:revision>
  <dcterms:modified xsi:type="dcterms:W3CDTF">2024-02-13T16:38:52Z</dcterms:modified>
</cp:coreProperties>
</file>